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Inter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-bold.fntdata"/><Relationship Id="rId14" Type="http://schemas.openxmlformats.org/officeDocument/2006/relationships/font" Target="fonts/Inter-regular.fntdata"/><Relationship Id="rId17" Type="http://schemas.openxmlformats.org/officeDocument/2006/relationships/font" Target="fonts/Inter-boldItalic.fntdata"/><Relationship Id="rId16" Type="http://schemas.openxmlformats.org/officeDocument/2006/relationships/font" Target="fonts/Inter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30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30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30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30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30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30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30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30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30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Relationship Id="rId5" Type="http://schemas.openxmlformats.org/officeDocument/2006/relationships/image" Target="../media/image15.png"/><Relationship Id="rId6" Type="http://schemas.openxmlformats.org/officeDocument/2006/relationships/image" Target="../media/image19.png"/><Relationship Id="rId7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8.png"/><Relationship Id="rId5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/>
          <p:nvPr/>
        </p:nvSpPr>
        <p:spPr>
          <a:xfrm>
            <a:off x="6280190" y="2700099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RideWise: Customer Churn Prediction &amp; Analytics Engine</a:t>
            </a:r>
            <a:endParaRPr b="0" i="0" sz="4450" u="none" cap="none" strike="noStrike"/>
          </a:p>
        </p:txBody>
      </p:sp>
      <p:sp>
        <p:nvSpPr>
          <p:cNvPr id="54" name="Google Shape;54;p12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Industry: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European Mobility</a:t>
            </a:r>
            <a:endParaRPr b="0" i="0" sz="1750" u="none" cap="none" strike="noStrike"/>
          </a:p>
        </p:txBody>
      </p:sp>
      <p:sp>
        <p:nvSpPr>
          <p:cNvPr id="55" name="Google Shape;55;p12"/>
          <p:cNvSpPr/>
          <p:nvPr/>
        </p:nvSpPr>
        <p:spPr>
          <a:xfrm>
            <a:off x="12854700" y="7744375"/>
            <a:ext cx="1775700" cy="363000"/>
          </a:xfrm>
          <a:prstGeom prst="roundRect">
            <a:avLst>
              <a:gd fmla="val 16667" name="adj"/>
            </a:avLst>
          </a:prstGeom>
          <a:solidFill>
            <a:srgbClr val="11283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1" name="Google Shape;6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2168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/>
          <p:nvPr/>
        </p:nvSpPr>
        <p:spPr>
          <a:xfrm>
            <a:off x="620673" y="2704862"/>
            <a:ext cx="8292941" cy="5542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50"/>
              <a:buFont typeface="Inter"/>
              <a:buNone/>
            </a:pPr>
            <a:r>
              <a:rPr b="1" i="0" lang="en-US" sz="3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RideWise: Empowering Urban Mobility</a:t>
            </a:r>
            <a:endParaRPr b="0" i="0" sz="3450" u="none" cap="none" strike="noStrike"/>
          </a:p>
        </p:txBody>
      </p:sp>
      <p:sp>
        <p:nvSpPr>
          <p:cNvPr id="63" name="Google Shape;63;p13"/>
          <p:cNvSpPr/>
          <p:nvPr/>
        </p:nvSpPr>
        <p:spPr>
          <a:xfrm>
            <a:off x="620673" y="3684627"/>
            <a:ext cx="6478191" cy="567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RideWise is a leading mobility technology company with operations across key European cities:</a:t>
            </a:r>
            <a:endParaRPr b="0" i="0" sz="1350" u="none" cap="none" strike="noStrike"/>
          </a:p>
        </p:txBody>
      </p:sp>
      <p:sp>
        <p:nvSpPr>
          <p:cNvPr id="64" name="Google Shape;64;p13"/>
          <p:cNvSpPr/>
          <p:nvPr/>
        </p:nvSpPr>
        <p:spPr>
          <a:xfrm>
            <a:off x="620673" y="4411861"/>
            <a:ext cx="6478191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Char char="•"/>
            </a:pP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London</a:t>
            </a:r>
            <a:endParaRPr b="0" i="0" sz="1350" u="none" cap="none" strike="noStrike"/>
          </a:p>
        </p:txBody>
      </p:sp>
      <p:sp>
        <p:nvSpPr>
          <p:cNvPr id="65" name="Google Shape;65;p13"/>
          <p:cNvSpPr/>
          <p:nvPr/>
        </p:nvSpPr>
        <p:spPr>
          <a:xfrm>
            <a:off x="620673" y="4757738"/>
            <a:ext cx="6478191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Char char="•"/>
            </a:pP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Berlin</a:t>
            </a:r>
            <a:endParaRPr b="0" i="0" sz="1350" u="none" cap="none" strike="noStrike"/>
          </a:p>
        </p:txBody>
      </p:sp>
      <p:sp>
        <p:nvSpPr>
          <p:cNvPr id="66" name="Google Shape;66;p13"/>
          <p:cNvSpPr/>
          <p:nvPr/>
        </p:nvSpPr>
        <p:spPr>
          <a:xfrm>
            <a:off x="620673" y="5103614"/>
            <a:ext cx="6478191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Char char="•"/>
            </a:pP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Amsterdam</a:t>
            </a:r>
            <a:endParaRPr b="0" i="0" sz="1350" u="none" cap="none" strike="noStrike"/>
          </a:p>
        </p:txBody>
      </p:sp>
      <p:sp>
        <p:nvSpPr>
          <p:cNvPr id="67" name="Google Shape;67;p13"/>
          <p:cNvSpPr/>
          <p:nvPr/>
        </p:nvSpPr>
        <p:spPr>
          <a:xfrm>
            <a:off x="620673" y="5449491"/>
            <a:ext cx="6478191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Char char="•"/>
            </a:pP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Barcelona</a:t>
            </a:r>
            <a:endParaRPr b="0" i="0" sz="1350" u="none" cap="none" strike="noStrike"/>
          </a:p>
        </p:txBody>
      </p:sp>
      <p:sp>
        <p:nvSpPr>
          <p:cNvPr id="68" name="Google Shape;68;p13"/>
          <p:cNvSpPr/>
          <p:nvPr/>
        </p:nvSpPr>
        <p:spPr>
          <a:xfrm>
            <a:off x="620673" y="5795367"/>
            <a:ext cx="6478191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Char char="•"/>
            </a:pP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Milan</a:t>
            </a:r>
            <a:endParaRPr b="0" i="0" sz="1350" u="none" cap="none" strike="noStrike"/>
          </a:p>
        </p:txBody>
      </p:sp>
      <p:sp>
        <p:nvSpPr>
          <p:cNvPr id="69" name="Google Shape;69;p13"/>
          <p:cNvSpPr/>
          <p:nvPr/>
        </p:nvSpPr>
        <p:spPr>
          <a:xfrm>
            <a:off x="620673" y="6238756"/>
            <a:ext cx="6478191" cy="567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Serving over </a:t>
            </a: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200,000 active customers</a:t>
            </a:r>
            <a:r>
              <a:rPr b="0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and facilitating </a:t>
            </a: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800,000 monthly trips</a:t>
            </a:r>
            <a:r>
              <a:rPr b="0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, we are at the forefront of urban transportation.</a:t>
            </a:r>
            <a:endParaRPr b="0" i="0" sz="1350" u="none" cap="none" strike="noStrike"/>
          </a:p>
        </p:txBody>
      </p:sp>
      <p:sp>
        <p:nvSpPr>
          <p:cNvPr id="70" name="Google Shape;70;p13"/>
          <p:cNvSpPr/>
          <p:nvPr/>
        </p:nvSpPr>
        <p:spPr>
          <a:xfrm>
            <a:off x="7539157" y="3702368"/>
            <a:ext cx="3275171" cy="332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0"/>
              <a:buFont typeface="Inter"/>
              <a:buNone/>
            </a:pPr>
            <a:r>
              <a:rPr b="1" i="0" lang="en-US" sz="20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Key Challenges We Face:</a:t>
            </a:r>
            <a:endParaRPr b="0" i="0" sz="2050" u="none" cap="none" strike="noStrike"/>
          </a:p>
        </p:txBody>
      </p:sp>
      <p:pic>
        <p:nvPicPr>
          <p:cNvPr descr="preencoded.png" id="71" name="Google Shape;7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5593" y="4242971"/>
            <a:ext cx="265986" cy="26598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3"/>
          <p:cNvSpPr/>
          <p:nvPr/>
        </p:nvSpPr>
        <p:spPr>
          <a:xfrm>
            <a:off x="8115419" y="4234220"/>
            <a:ext cx="5901928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None/>
            </a:pP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High Churn Rate:</a:t>
            </a:r>
            <a:r>
              <a:rPr b="0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A significant 25% quarterly customer churn.</a:t>
            </a:r>
            <a:endParaRPr b="0" i="0" sz="1350" u="none" cap="none" strike="noStrike"/>
          </a:p>
        </p:txBody>
      </p:sp>
      <p:pic>
        <p:nvPicPr>
          <p:cNvPr descr="preencoded.png" id="73" name="Google Shape;7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5593" y="5138440"/>
            <a:ext cx="265986" cy="26598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3"/>
          <p:cNvSpPr/>
          <p:nvPr/>
        </p:nvSpPr>
        <p:spPr>
          <a:xfrm>
            <a:off x="8115419" y="5129689"/>
            <a:ext cx="5901928" cy="567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None/>
            </a:pP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Revenue Erosion:</a:t>
            </a:r>
            <a:r>
              <a:rPr b="0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An estimated £8M in annual revenue loss due to churn.</a:t>
            </a:r>
            <a:endParaRPr b="0" i="0" sz="1350" u="none" cap="none" strike="noStrike"/>
          </a:p>
        </p:txBody>
      </p:sp>
      <p:pic>
        <p:nvPicPr>
          <p:cNvPr descr="preencoded.png" id="75" name="Google Shape;7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5593" y="6060817"/>
            <a:ext cx="265986" cy="26598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/>
          <p:nvPr/>
        </p:nvSpPr>
        <p:spPr>
          <a:xfrm>
            <a:off x="8115419" y="6052066"/>
            <a:ext cx="5901928" cy="567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None/>
            </a:pP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Delayed Insights:</a:t>
            </a:r>
            <a:r>
              <a:rPr b="0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Manual customer analysis hinders agile decision-making.</a:t>
            </a:r>
            <a:endParaRPr b="0" i="0" sz="1350" u="none" cap="none" strike="noStrike"/>
          </a:p>
        </p:txBody>
      </p:sp>
      <p:pic>
        <p:nvPicPr>
          <p:cNvPr descr="preencoded.png" id="77" name="Google Shape;7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5593" y="6983194"/>
            <a:ext cx="265986" cy="26598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/>
          <p:nvPr/>
        </p:nvSpPr>
        <p:spPr>
          <a:xfrm>
            <a:off x="8115419" y="6974443"/>
            <a:ext cx="5901928" cy="567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Inter"/>
              <a:buNone/>
            </a:pPr>
            <a:r>
              <a:rPr b="1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No Proactive Retention:</a:t>
            </a:r>
            <a:r>
              <a:rPr b="0" i="0" lang="en-US" sz="13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Lacking predictive capabilities to retain at-risk users.</a:t>
            </a:r>
            <a:endParaRPr b="0" i="0" sz="1350" u="none" cap="none" strike="noStrike"/>
          </a:p>
        </p:txBody>
      </p:sp>
      <p:sp>
        <p:nvSpPr>
          <p:cNvPr id="79" name="Google Shape;79;p13"/>
          <p:cNvSpPr/>
          <p:nvPr/>
        </p:nvSpPr>
        <p:spPr>
          <a:xfrm>
            <a:off x="12854700" y="7744375"/>
            <a:ext cx="1775700" cy="363000"/>
          </a:xfrm>
          <a:prstGeom prst="roundRect">
            <a:avLst>
              <a:gd fmla="val 16667" name="adj"/>
            </a:avLst>
          </a:prstGeom>
          <a:solidFill>
            <a:srgbClr val="11283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5" name="Google Shape;8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/>
          <p:nvPr/>
        </p:nvSpPr>
        <p:spPr>
          <a:xfrm>
            <a:off x="6174343" y="1132046"/>
            <a:ext cx="7768114" cy="1228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7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50"/>
              <a:buFont typeface="Inter"/>
              <a:buNone/>
            </a:pPr>
            <a:r>
              <a:rPr b="1" i="0" lang="en-US" sz="38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Understanding the Business Problem: Churn's Impact</a:t>
            </a:r>
            <a:endParaRPr b="0" i="0" sz="3850" u="none" cap="none" strike="noStrike"/>
          </a:p>
        </p:txBody>
      </p:sp>
      <p:sp>
        <p:nvSpPr>
          <p:cNvPr id="87" name="Google Shape;87;p14"/>
          <p:cNvSpPr/>
          <p:nvPr/>
        </p:nvSpPr>
        <p:spPr>
          <a:xfrm>
            <a:off x="6174343" y="2655570"/>
            <a:ext cx="7768114" cy="4441984"/>
          </a:xfrm>
          <a:prstGeom prst="roundRect">
            <a:avLst>
              <a:gd fmla="val 1859" name="adj"/>
            </a:avLst>
          </a:prstGeom>
          <a:solidFill>
            <a:srgbClr val="304755"/>
          </a:solidFill>
          <a:ln cap="flat" cmpd="sng" w="9525">
            <a:solidFill>
              <a:srgbClr val="496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6181963" y="2663190"/>
            <a:ext cx="7752874" cy="2213372"/>
          </a:xfrm>
          <a:prstGeom prst="roundRect">
            <a:avLst>
              <a:gd fmla="val 3730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>
            <a:off x="6378535" y="2859762"/>
            <a:ext cx="2594372" cy="3071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Inter"/>
              <a:buNone/>
            </a:pPr>
            <a:r>
              <a:rPr b="1" i="0" lang="en-US" sz="19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Revenue Loss Drivers</a:t>
            </a:r>
            <a:endParaRPr b="0" i="0" sz="1900" u="none" cap="none" strike="noStrike"/>
          </a:p>
        </p:txBody>
      </p:sp>
      <p:sp>
        <p:nvSpPr>
          <p:cNvPr id="90" name="Google Shape;90;p14"/>
          <p:cNvSpPr/>
          <p:nvPr/>
        </p:nvSpPr>
        <p:spPr>
          <a:xfrm>
            <a:off x="6378535" y="3284815"/>
            <a:ext cx="7359729" cy="3144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00"/>
              <a:buFont typeface="Inter"/>
              <a:buNone/>
            </a:pPr>
            <a:r>
              <a:rPr b="1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50,000</a:t>
            </a: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customers churn annually, directly impacting our bottom line.</a:t>
            </a:r>
            <a:endParaRPr b="0" i="0" sz="1500" u="none" cap="none" strike="noStrike"/>
          </a:p>
        </p:txBody>
      </p:sp>
      <p:sp>
        <p:nvSpPr>
          <p:cNvPr id="91" name="Google Shape;91;p14"/>
          <p:cNvSpPr/>
          <p:nvPr/>
        </p:nvSpPr>
        <p:spPr>
          <a:xfrm>
            <a:off x="6378535" y="3667958"/>
            <a:ext cx="7359729" cy="3144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Each churned customer represents </a:t>
            </a:r>
            <a:r>
              <a:rPr b="1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£160</a:t>
            </a: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in lost average lifetime value.</a:t>
            </a:r>
            <a:endParaRPr b="0" i="0" sz="1500" u="none" cap="none" strike="noStrike"/>
          </a:p>
        </p:txBody>
      </p:sp>
      <p:sp>
        <p:nvSpPr>
          <p:cNvPr id="92" name="Google Shape;92;p14"/>
          <p:cNvSpPr/>
          <p:nvPr/>
        </p:nvSpPr>
        <p:spPr>
          <a:xfrm>
            <a:off x="6378535" y="4051102"/>
            <a:ext cx="7359729" cy="628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Only a </a:t>
            </a:r>
            <a:r>
              <a:rPr b="1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12% uptake</a:t>
            </a: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on promotional offers indicates a low return on marketing investment.</a:t>
            </a:r>
            <a:endParaRPr b="0" i="0" sz="1500" u="none" cap="none" strike="noStrike"/>
          </a:p>
        </p:txBody>
      </p:sp>
      <p:sp>
        <p:nvSpPr>
          <p:cNvPr id="93" name="Google Shape;93;p14"/>
          <p:cNvSpPr/>
          <p:nvPr/>
        </p:nvSpPr>
        <p:spPr>
          <a:xfrm>
            <a:off x="6181963" y="4876562"/>
            <a:ext cx="7752874" cy="2213372"/>
          </a:xfrm>
          <a:prstGeom prst="rect">
            <a:avLst/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/>
          <p:nvPr/>
        </p:nvSpPr>
        <p:spPr>
          <a:xfrm>
            <a:off x="6181963" y="4876562"/>
            <a:ext cx="7752874" cy="22860"/>
          </a:xfrm>
          <a:prstGeom prst="roundRect">
            <a:avLst>
              <a:gd fmla="val 361178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6378535" y="5073134"/>
            <a:ext cx="2590443" cy="3071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Inter"/>
              <a:buNone/>
            </a:pPr>
            <a:r>
              <a:rPr b="1" i="0" lang="en-US" sz="19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Operational Problems</a:t>
            </a:r>
            <a:endParaRPr b="0" i="0" sz="1900" u="none" cap="none" strike="noStrike"/>
          </a:p>
        </p:txBody>
      </p:sp>
      <p:sp>
        <p:nvSpPr>
          <p:cNvPr id="96" name="Google Shape;96;p14"/>
          <p:cNvSpPr/>
          <p:nvPr/>
        </p:nvSpPr>
        <p:spPr>
          <a:xfrm>
            <a:off x="6378535" y="5498187"/>
            <a:ext cx="7359729" cy="3144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Absence of an </a:t>
            </a:r>
            <a:r>
              <a:rPr b="1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early warning system</a:t>
            </a: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for users on the verge of churn.</a:t>
            </a:r>
            <a:endParaRPr b="0" i="0" sz="1500" u="none" cap="none" strike="noStrike"/>
          </a:p>
        </p:txBody>
      </p:sp>
      <p:sp>
        <p:nvSpPr>
          <p:cNvPr id="97" name="Google Shape;97;p14"/>
          <p:cNvSpPr/>
          <p:nvPr/>
        </p:nvSpPr>
        <p:spPr>
          <a:xfrm>
            <a:off x="6378535" y="5881330"/>
            <a:ext cx="7359729" cy="628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Our current promotional strategies are </a:t>
            </a:r>
            <a:r>
              <a:rPr b="1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generic</a:t>
            </a: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, leading to poor personalization and effectiveness.</a:t>
            </a:r>
            <a:endParaRPr b="0" i="0" sz="1500" u="none" cap="none" strike="noStrike"/>
          </a:p>
        </p:txBody>
      </p:sp>
      <p:sp>
        <p:nvSpPr>
          <p:cNvPr id="98" name="Google Shape;98;p14"/>
          <p:cNvSpPr/>
          <p:nvPr/>
        </p:nvSpPr>
        <p:spPr>
          <a:xfrm>
            <a:off x="6378535" y="6578918"/>
            <a:ext cx="7359729" cy="3144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Customer insights are delayed by </a:t>
            </a:r>
            <a:r>
              <a:rPr b="1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weeks</a:t>
            </a:r>
            <a:r>
              <a:rPr b="0" i="0" lang="en-US" sz="15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, preventing timely interventions.</a:t>
            </a:r>
            <a:endParaRPr b="0" i="0" sz="1500" u="none" cap="none" strike="noStrike"/>
          </a:p>
        </p:txBody>
      </p:sp>
      <p:sp>
        <p:nvSpPr>
          <p:cNvPr id="99" name="Google Shape;99;p14"/>
          <p:cNvSpPr/>
          <p:nvPr/>
        </p:nvSpPr>
        <p:spPr>
          <a:xfrm>
            <a:off x="12854700" y="7744375"/>
            <a:ext cx="1775700" cy="363000"/>
          </a:xfrm>
          <a:prstGeom prst="roundRect">
            <a:avLst>
              <a:gd fmla="val 16667" name="adj"/>
            </a:avLst>
          </a:prstGeom>
          <a:solidFill>
            <a:srgbClr val="11283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/>
          <p:nvPr/>
        </p:nvSpPr>
        <p:spPr>
          <a:xfrm>
            <a:off x="707708" y="556022"/>
            <a:ext cx="9803130" cy="631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50"/>
              <a:buFont typeface="Inter"/>
              <a:buNone/>
            </a:pPr>
            <a:r>
              <a:rPr b="1" i="0" lang="en-US" sz="39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Project Rationale: Investing in Retention</a:t>
            </a:r>
            <a:endParaRPr b="0" i="0" sz="3950" u="none" cap="none" strike="noStrike"/>
          </a:p>
        </p:txBody>
      </p:sp>
      <p:sp>
        <p:nvSpPr>
          <p:cNvPr id="106" name="Google Shape;106;p15"/>
          <p:cNvSpPr/>
          <p:nvPr/>
        </p:nvSpPr>
        <p:spPr>
          <a:xfrm>
            <a:off x="1010960" y="1718548"/>
            <a:ext cx="12911733" cy="323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50"/>
              <a:buFont typeface="Inter"/>
              <a:buNone/>
            </a:pPr>
            <a:r>
              <a:rPr b="1" i="0" lang="en-US" sz="15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Customer retention is 5–7x cheaper than customer acquisition.</a:t>
            </a:r>
            <a:endParaRPr b="0" i="0" sz="1550" u="none" cap="none" strike="noStrike"/>
          </a:p>
        </p:txBody>
      </p:sp>
      <p:sp>
        <p:nvSpPr>
          <p:cNvPr id="107" name="Google Shape;107;p15"/>
          <p:cNvSpPr/>
          <p:nvPr/>
        </p:nvSpPr>
        <p:spPr>
          <a:xfrm>
            <a:off x="707708" y="1491139"/>
            <a:ext cx="22860" cy="778431"/>
          </a:xfrm>
          <a:prstGeom prst="rect">
            <a:avLst/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08" name="Google Shape;10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708" y="2496979"/>
            <a:ext cx="505539" cy="50553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/>
          <p:nvPr/>
        </p:nvSpPr>
        <p:spPr>
          <a:xfrm>
            <a:off x="707708" y="3255288"/>
            <a:ext cx="3145512" cy="315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Predict Churn in Advance</a:t>
            </a:r>
            <a:endParaRPr b="0" i="0" sz="1950" u="none" cap="none" strike="noStrike"/>
          </a:p>
        </p:txBody>
      </p:sp>
      <p:sp>
        <p:nvSpPr>
          <p:cNvPr id="110" name="Google Shape;110;p15"/>
          <p:cNvSpPr/>
          <p:nvPr/>
        </p:nvSpPr>
        <p:spPr>
          <a:xfrm>
            <a:off x="707708" y="3692485"/>
            <a:ext cx="6481048" cy="6472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Identify at-risk customers up to </a:t>
            </a:r>
            <a:r>
              <a:rPr b="1" i="0" lang="en-US" sz="15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30 days prior</a:t>
            </a:r>
            <a:r>
              <a:rPr b="0" i="0" lang="en-US" sz="15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to their potential churn event.</a:t>
            </a:r>
            <a:endParaRPr b="0" i="0" sz="1550" u="none" cap="none" strike="noStrike"/>
          </a:p>
        </p:txBody>
      </p:sp>
      <p:pic>
        <p:nvPicPr>
          <p:cNvPr descr="preencoded.png" id="111" name="Google Shape;11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41525" y="2496979"/>
            <a:ext cx="505539" cy="50553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/>
          <p:nvPr/>
        </p:nvSpPr>
        <p:spPr>
          <a:xfrm>
            <a:off x="7441525" y="3255288"/>
            <a:ext cx="3458289" cy="315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Enable Targeted Campaigns</a:t>
            </a:r>
            <a:endParaRPr b="0" i="0" sz="1950" u="none" cap="none" strike="noStrike"/>
          </a:p>
        </p:txBody>
      </p:sp>
      <p:sp>
        <p:nvSpPr>
          <p:cNvPr id="113" name="Google Shape;113;p15"/>
          <p:cNvSpPr/>
          <p:nvPr/>
        </p:nvSpPr>
        <p:spPr>
          <a:xfrm>
            <a:off x="7441525" y="3692485"/>
            <a:ext cx="6481167" cy="6472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Design and execute highly personalized retention campaigns that resonate with specific user segments.</a:t>
            </a:r>
            <a:endParaRPr b="0" i="0" sz="1550" u="none" cap="none" strike="noStrike"/>
          </a:p>
        </p:txBody>
      </p:sp>
      <p:pic>
        <p:nvPicPr>
          <p:cNvPr descr="preencoded.png" id="114" name="Google Shape;114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7708" y="4744164"/>
            <a:ext cx="505539" cy="50553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/>
          <p:cNvSpPr/>
          <p:nvPr/>
        </p:nvSpPr>
        <p:spPr>
          <a:xfrm>
            <a:off x="707708" y="5502473"/>
            <a:ext cx="2814757" cy="315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Improve Marketing ROI</a:t>
            </a:r>
            <a:endParaRPr b="0" i="0" sz="1950" u="none" cap="none" strike="noStrike"/>
          </a:p>
        </p:txBody>
      </p:sp>
      <p:sp>
        <p:nvSpPr>
          <p:cNvPr id="116" name="Google Shape;116;p15"/>
          <p:cNvSpPr/>
          <p:nvPr/>
        </p:nvSpPr>
        <p:spPr>
          <a:xfrm>
            <a:off x="707708" y="5939671"/>
            <a:ext cx="6481048" cy="6472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Optimize marketing spend and resource allocation by focusing on high-impact retention efforts.</a:t>
            </a:r>
            <a:endParaRPr b="0" i="0" sz="1550" u="none" cap="none" strike="noStrike"/>
          </a:p>
        </p:txBody>
      </p:sp>
      <p:pic>
        <p:nvPicPr>
          <p:cNvPr descr="preencoded.png" id="117" name="Google Shape;117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41525" y="4744164"/>
            <a:ext cx="505539" cy="50553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5"/>
          <p:cNvSpPr/>
          <p:nvPr/>
        </p:nvSpPr>
        <p:spPr>
          <a:xfrm>
            <a:off x="7441525" y="5502473"/>
            <a:ext cx="2791778" cy="315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50"/>
              <a:buFont typeface="Inter"/>
              <a:buNone/>
            </a:pPr>
            <a:r>
              <a:rPr b="1" i="0" lang="en-US" sz="19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Real-time Risk Scoring</a:t>
            </a:r>
            <a:endParaRPr b="0" i="0" sz="1950" u="none" cap="none" strike="noStrike"/>
          </a:p>
        </p:txBody>
      </p:sp>
      <p:sp>
        <p:nvSpPr>
          <p:cNvPr id="119" name="Google Shape;119;p15"/>
          <p:cNvSpPr/>
          <p:nvPr/>
        </p:nvSpPr>
        <p:spPr>
          <a:xfrm>
            <a:off x="7441525" y="5939671"/>
            <a:ext cx="6481167" cy="6472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Provide instant customer risk assessments via a robust Machine Learning API.</a:t>
            </a:r>
            <a:endParaRPr b="0" i="0" sz="1550" u="none" cap="none" strike="noStrike"/>
          </a:p>
        </p:txBody>
      </p:sp>
      <p:sp>
        <p:nvSpPr>
          <p:cNvPr id="120" name="Google Shape;120;p15"/>
          <p:cNvSpPr/>
          <p:nvPr/>
        </p:nvSpPr>
        <p:spPr>
          <a:xfrm>
            <a:off x="707708" y="6814304"/>
            <a:ext cx="13214985" cy="859274"/>
          </a:xfrm>
          <a:prstGeom prst="roundRect">
            <a:avLst>
              <a:gd fmla="val 9885" name="adj"/>
            </a:avLst>
          </a:prstGeom>
          <a:solidFill>
            <a:srgbClr val="0548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21" name="Google Shape;121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09876" y="7126248"/>
            <a:ext cx="252770" cy="20216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5"/>
          <p:cNvSpPr/>
          <p:nvPr/>
        </p:nvSpPr>
        <p:spPr>
          <a:xfrm>
            <a:off x="1364813" y="7066955"/>
            <a:ext cx="12355711" cy="323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Expected Annual Savings: Over </a:t>
            </a:r>
            <a:r>
              <a:rPr b="1" i="0" lang="en-US" sz="15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£3.2M</a:t>
            </a:r>
            <a:r>
              <a:rPr b="0" i="0" lang="en-US" sz="15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from a reduction in customer churn.</a:t>
            </a:r>
            <a:endParaRPr b="0" i="0" sz="1550" u="none" cap="none" strike="noStrike"/>
          </a:p>
        </p:txBody>
      </p:sp>
      <p:sp>
        <p:nvSpPr>
          <p:cNvPr id="123" name="Google Shape;123;p15"/>
          <p:cNvSpPr/>
          <p:nvPr/>
        </p:nvSpPr>
        <p:spPr>
          <a:xfrm>
            <a:off x="12854700" y="7744375"/>
            <a:ext cx="1775700" cy="363000"/>
          </a:xfrm>
          <a:prstGeom prst="roundRect">
            <a:avLst>
              <a:gd fmla="val 16667" name="adj"/>
            </a:avLst>
          </a:prstGeom>
          <a:solidFill>
            <a:srgbClr val="11283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/>
          <p:nvPr/>
        </p:nvSpPr>
        <p:spPr>
          <a:xfrm>
            <a:off x="793790" y="1243370"/>
            <a:ext cx="12586216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Project Objectives: A Multi-faceted Approach</a:t>
            </a:r>
            <a:endParaRPr b="0" i="0" sz="4450" u="none" cap="none" strike="noStrike"/>
          </a:p>
        </p:txBody>
      </p:sp>
      <p:pic>
        <p:nvPicPr>
          <p:cNvPr descr="preencoded.png" id="130" name="Google Shape;13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320647"/>
            <a:ext cx="226814" cy="22681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/>
          <p:nvPr/>
        </p:nvSpPr>
        <p:spPr>
          <a:xfrm>
            <a:off x="793790" y="2647355"/>
            <a:ext cx="4196358" cy="30480"/>
          </a:xfrm>
          <a:prstGeom prst="rect">
            <a:avLst/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793790" y="282166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Data &amp; Analytics</a:t>
            </a:r>
            <a:endParaRPr b="0" i="0" sz="2200" u="none" cap="none" strike="noStrike"/>
          </a:p>
        </p:txBody>
      </p:sp>
      <p:sp>
        <p:nvSpPr>
          <p:cNvPr id="133" name="Google Shape;133;p16"/>
          <p:cNvSpPr/>
          <p:nvPr/>
        </p:nvSpPr>
        <p:spPr>
          <a:xfrm>
            <a:off x="793790" y="3312081"/>
            <a:ext cx="4196358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Develop comprehensive customer segmentation (3–5 distinct groups).</a:t>
            </a:r>
            <a:endParaRPr b="0" i="0" sz="1750" u="none" cap="none" strike="noStrike"/>
          </a:p>
        </p:txBody>
      </p:sp>
      <p:sp>
        <p:nvSpPr>
          <p:cNvPr id="134" name="Google Shape;134;p16"/>
          <p:cNvSpPr/>
          <p:nvPr/>
        </p:nvSpPr>
        <p:spPr>
          <a:xfrm>
            <a:off x="793790" y="4117181"/>
            <a:ext cx="4196358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Conduct extensive Exploratory Data Analysis (EDA) to uncover churn patterns.</a:t>
            </a:r>
            <a:endParaRPr b="0" i="0" sz="1750" u="none" cap="none" strike="noStrike"/>
          </a:p>
        </p:txBody>
      </p:sp>
      <p:pic>
        <p:nvPicPr>
          <p:cNvPr descr="preencoded.png" id="135" name="Google Shape;13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16962" y="2320647"/>
            <a:ext cx="226814" cy="22681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/>
          <p:nvPr/>
        </p:nvSpPr>
        <p:spPr>
          <a:xfrm>
            <a:off x="5216962" y="2647355"/>
            <a:ext cx="4196358" cy="30480"/>
          </a:xfrm>
          <a:prstGeom prst="rect">
            <a:avLst/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5216962" y="282166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Machine Learning</a:t>
            </a:r>
            <a:endParaRPr b="0" i="0" sz="2200" u="none" cap="none" strike="noStrike"/>
          </a:p>
        </p:txBody>
      </p:sp>
      <p:sp>
        <p:nvSpPr>
          <p:cNvPr id="138" name="Google Shape;138;p16"/>
          <p:cNvSpPr/>
          <p:nvPr/>
        </p:nvSpPr>
        <p:spPr>
          <a:xfrm>
            <a:off x="5216962" y="3312081"/>
            <a:ext cx="4196358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Implement and compare Logistic Regression, Random Forest, and XGBoost models.</a:t>
            </a:r>
            <a:endParaRPr b="0" i="0" sz="1750" u="none" cap="none" strike="noStrike"/>
          </a:p>
        </p:txBody>
      </p:sp>
      <p:sp>
        <p:nvSpPr>
          <p:cNvPr id="139" name="Google Shape;139;p16"/>
          <p:cNvSpPr/>
          <p:nvPr/>
        </p:nvSpPr>
        <p:spPr>
          <a:xfrm>
            <a:off x="5216962" y="4480084"/>
            <a:ext cx="4196358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Perform advanced feature engineering, including RFM (Recency, Frequency, Monetary) and behavioral features.</a:t>
            </a:r>
            <a:endParaRPr b="0" i="0" sz="1750" u="none" cap="none" strike="noStrike"/>
          </a:p>
        </p:txBody>
      </p:sp>
      <p:sp>
        <p:nvSpPr>
          <p:cNvPr id="140" name="Google Shape;140;p16"/>
          <p:cNvSpPr/>
          <p:nvPr/>
        </p:nvSpPr>
        <p:spPr>
          <a:xfrm>
            <a:off x="5216962" y="6010989"/>
            <a:ext cx="4196358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Achieve model performance with AUC score </a:t>
            </a: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greater than 0.80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750" u="none" cap="none" strike="noStrike"/>
          </a:p>
        </p:txBody>
      </p:sp>
      <p:pic>
        <p:nvPicPr>
          <p:cNvPr descr="preencoded.png" id="141" name="Google Shape;141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40133" y="2320647"/>
            <a:ext cx="226814" cy="22681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6"/>
          <p:cNvSpPr/>
          <p:nvPr/>
        </p:nvSpPr>
        <p:spPr>
          <a:xfrm>
            <a:off x="9640133" y="2647355"/>
            <a:ext cx="4196358" cy="30480"/>
          </a:xfrm>
          <a:prstGeom prst="rect">
            <a:avLst/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6"/>
          <p:cNvSpPr/>
          <p:nvPr/>
        </p:nvSpPr>
        <p:spPr>
          <a:xfrm>
            <a:off x="9640133" y="2821662"/>
            <a:ext cx="297227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MLOps &amp; Deployment</a:t>
            </a:r>
            <a:endParaRPr b="0" i="0" sz="2200" u="none" cap="none" strike="noStrike"/>
          </a:p>
        </p:txBody>
      </p:sp>
      <p:sp>
        <p:nvSpPr>
          <p:cNvPr id="144" name="Google Shape;144;p16"/>
          <p:cNvSpPr/>
          <p:nvPr/>
        </p:nvSpPr>
        <p:spPr>
          <a:xfrm>
            <a:off x="9640133" y="3312081"/>
            <a:ext cx="4196358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Build a robust FastAPI prediction service for real-time inference.</a:t>
            </a:r>
            <a:endParaRPr b="0" i="0" sz="1750" u="none" cap="none" strike="noStrike"/>
          </a:p>
        </p:txBody>
      </p:sp>
      <p:sp>
        <p:nvSpPr>
          <p:cNvPr id="145" name="Google Shape;145;p16"/>
          <p:cNvSpPr/>
          <p:nvPr/>
        </p:nvSpPr>
        <p:spPr>
          <a:xfrm>
            <a:off x="9640133" y="4117181"/>
            <a:ext cx="4196358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Deploy the service on </a:t>
            </a: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AWS EC2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instances.</a:t>
            </a:r>
            <a:endParaRPr b="0" i="0" sz="1750" u="none" cap="none" strike="noStrike"/>
          </a:p>
        </p:txBody>
      </p:sp>
      <p:sp>
        <p:nvSpPr>
          <p:cNvPr id="146" name="Google Shape;146;p16"/>
          <p:cNvSpPr/>
          <p:nvPr/>
        </p:nvSpPr>
        <p:spPr>
          <a:xfrm>
            <a:off x="9640133" y="4922282"/>
            <a:ext cx="4196358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Establish Continuous Integration/Continuous Deployment (</a:t>
            </a: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CI/CD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) with </a:t>
            </a: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GitHub Actions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750" u="none" cap="none" strike="noStrike"/>
          </a:p>
        </p:txBody>
      </p:sp>
      <p:sp>
        <p:nvSpPr>
          <p:cNvPr id="147" name="Google Shape;147;p16"/>
          <p:cNvSpPr/>
          <p:nvPr/>
        </p:nvSpPr>
        <p:spPr>
          <a:xfrm>
            <a:off x="9640133" y="6090285"/>
            <a:ext cx="4196358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Implement basic monitoring capabilities using </a:t>
            </a: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CloudWatch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750" u="none" cap="none" strike="noStrike"/>
          </a:p>
        </p:txBody>
      </p:sp>
      <p:sp>
        <p:nvSpPr>
          <p:cNvPr id="148" name="Google Shape;148;p16"/>
          <p:cNvSpPr/>
          <p:nvPr/>
        </p:nvSpPr>
        <p:spPr>
          <a:xfrm>
            <a:off x="12854700" y="7744375"/>
            <a:ext cx="1775700" cy="363000"/>
          </a:xfrm>
          <a:prstGeom prst="roundRect">
            <a:avLst>
              <a:gd fmla="val 16667" name="adj"/>
            </a:avLst>
          </a:prstGeom>
          <a:solidFill>
            <a:srgbClr val="11283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/>
          <p:nvPr/>
        </p:nvSpPr>
        <p:spPr>
          <a:xfrm>
            <a:off x="651986" y="512564"/>
            <a:ext cx="11586329" cy="582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50"/>
              <a:buFont typeface="Inter"/>
              <a:buNone/>
            </a:pPr>
            <a:r>
              <a:rPr b="1" i="0" lang="en-US" sz="36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Solution Architecture: Powering Predictive Insights</a:t>
            </a:r>
            <a:endParaRPr b="0" i="0" sz="3650" u="none" cap="none" strike="noStrike"/>
          </a:p>
        </p:txBody>
      </p:sp>
      <p:sp>
        <p:nvSpPr>
          <p:cNvPr id="155" name="Google Shape;155;p17"/>
          <p:cNvSpPr/>
          <p:nvPr/>
        </p:nvSpPr>
        <p:spPr>
          <a:xfrm>
            <a:off x="651986" y="1467326"/>
            <a:ext cx="13326427" cy="298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End-to-End Pipeline:</a:t>
            </a:r>
            <a:r>
              <a:rPr b="0" i="0" lang="en-US" sz="14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Data Ingestion → Feature Engineering → Model Training → Model Registry → API Deployment → Continuous Monitoring</a:t>
            </a:r>
            <a:endParaRPr b="0" i="0" sz="1450" u="none" cap="none" strike="noStrike"/>
          </a:p>
        </p:txBody>
      </p:sp>
      <p:pic>
        <p:nvPicPr>
          <p:cNvPr descr="preencoded.png" id="156" name="Google Shape;15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986" y="1975009"/>
            <a:ext cx="10525958" cy="574190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7"/>
          <p:cNvSpPr/>
          <p:nvPr/>
        </p:nvSpPr>
        <p:spPr>
          <a:xfrm>
            <a:off x="12854700" y="7744375"/>
            <a:ext cx="1775700" cy="363000"/>
          </a:xfrm>
          <a:prstGeom prst="roundRect">
            <a:avLst>
              <a:gd fmla="val 16667" name="adj"/>
            </a:avLst>
          </a:prstGeom>
          <a:solidFill>
            <a:srgbClr val="11283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/>
          <p:nvPr/>
        </p:nvSpPr>
        <p:spPr>
          <a:xfrm>
            <a:off x="643652" y="506492"/>
            <a:ext cx="9354145" cy="5747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Inter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3-Week Sprint: Agile Implementation Plan</a:t>
            </a:r>
            <a:endParaRPr b="0" i="0" sz="3600" u="none" cap="none" strike="noStrike"/>
          </a:p>
        </p:txBody>
      </p:sp>
      <p:sp>
        <p:nvSpPr>
          <p:cNvPr id="164" name="Google Shape;164;p18"/>
          <p:cNvSpPr/>
          <p:nvPr/>
        </p:nvSpPr>
        <p:spPr>
          <a:xfrm>
            <a:off x="850463" y="1357074"/>
            <a:ext cx="22860" cy="6365915"/>
          </a:xfrm>
          <a:prstGeom prst="roundRect">
            <a:avLst>
              <a:gd fmla="val 337901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1034475" y="1552456"/>
            <a:ext cx="551736" cy="22860"/>
          </a:xfrm>
          <a:prstGeom prst="roundRect">
            <a:avLst>
              <a:gd fmla="val 337901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/>
          <p:nvPr/>
        </p:nvSpPr>
        <p:spPr>
          <a:xfrm>
            <a:off x="643592" y="1357074"/>
            <a:ext cx="413742" cy="413742"/>
          </a:xfrm>
          <a:prstGeom prst="roundRect">
            <a:avLst>
              <a:gd fmla="val 18670" name="adj"/>
            </a:avLst>
          </a:prstGeom>
          <a:solidFill>
            <a:srgbClr val="304755"/>
          </a:solidFill>
          <a:ln cap="flat" cmpd="sng" w="9525">
            <a:solidFill>
              <a:srgbClr val="496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712470" y="1391483"/>
            <a:ext cx="275868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150"/>
              <a:buFont typeface="Inter"/>
              <a:buNone/>
            </a:pPr>
            <a:r>
              <a:rPr b="1" i="0" lang="en-US" sz="21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150" u="none" cap="none" strike="noStrike"/>
          </a:p>
        </p:txBody>
      </p:sp>
      <p:sp>
        <p:nvSpPr>
          <p:cNvPr id="168" name="Google Shape;168;p18"/>
          <p:cNvSpPr/>
          <p:nvPr/>
        </p:nvSpPr>
        <p:spPr>
          <a:xfrm>
            <a:off x="1770102" y="1420178"/>
            <a:ext cx="4083725" cy="287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00"/>
              <a:buFont typeface="Inter"/>
              <a:buNone/>
            </a:pPr>
            <a:r>
              <a:rPr b="1" i="0" lang="en-US" sz="18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Week 1: Data &amp; Analytics Foundation</a:t>
            </a:r>
            <a:endParaRPr b="0" i="0" sz="1800" u="none" cap="none" strike="noStrike"/>
          </a:p>
        </p:txBody>
      </p:sp>
      <p:sp>
        <p:nvSpPr>
          <p:cNvPr id="169" name="Google Shape;169;p18"/>
          <p:cNvSpPr/>
          <p:nvPr/>
        </p:nvSpPr>
        <p:spPr>
          <a:xfrm>
            <a:off x="1770102" y="1817727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Focus:</a:t>
            </a: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Understanding the customer landscape.</a:t>
            </a:r>
            <a:endParaRPr b="0" i="0" sz="1400" u="none" cap="none" strike="noStrike"/>
          </a:p>
        </p:txBody>
      </p:sp>
      <p:sp>
        <p:nvSpPr>
          <p:cNvPr id="170" name="Google Shape;170;p18"/>
          <p:cNvSpPr/>
          <p:nvPr/>
        </p:nvSpPr>
        <p:spPr>
          <a:xfrm>
            <a:off x="1770102" y="2222302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Char char="•"/>
            </a:pP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Extensive EDA and customer segmentation.</a:t>
            </a:r>
            <a:endParaRPr b="0" i="0" sz="1400" u="none" cap="none" strike="noStrike"/>
          </a:p>
        </p:txBody>
      </p:sp>
      <p:sp>
        <p:nvSpPr>
          <p:cNvPr id="171" name="Google Shape;171;p18"/>
          <p:cNvSpPr/>
          <p:nvPr/>
        </p:nvSpPr>
        <p:spPr>
          <a:xfrm>
            <a:off x="1770102" y="2580918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Char char="•"/>
            </a:pP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RFM analysis to categorize customer value.</a:t>
            </a:r>
            <a:endParaRPr b="0" i="0" sz="1400" u="none" cap="none" strike="noStrike"/>
          </a:p>
        </p:txBody>
      </p:sp>
      <p:sp>
        <p:nvSpPr>
          <p:cNvPr id="172" name="Google Shape;172;p18"/>
          <p:cNvSpPr/>
          <p:nvPr/>
        </p:nvSpPr>
        <p:spPr>
          <a:xfrm>
            <a:off x="1770102" y="2939534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Char char="•"/>
            </a:pP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Discovery of behavioral patterns tied to churn.</a:t>
            </a:r>
            <a:endParaRPr b="0" i="0" sz="1400" u="none" cap="none" strike="noStrike"/>
          </a:p>
        </p:txBody>
      </p:sp>
      <p:sp>
        <p:nvSpPr>
          <p:cNvPr id="173" name="Google Shape;173;p18"/>
          <p:cNvSpPr/>
          <p:nvPr/>
        </p:nvSpPr>
        <p:spPr>
          <a:xfrm>
            <a:off x="1034475" y="3797022"/>
            <a:ext cx="551736" cy="22860"/>
          </a:xfrm>
          <a:prstGeom prst="roundRect">
            <a:avLst>
              <a:gd fmla="val 337901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643592" y="3601641"/>
            <a:ext cx="413742" cy="413742"/>
          </a:xfrm>
          <a:prstGeom prst="roundRect">
            <a:avLst>
              <a:gd fmla="val 18670" name="adj"/>
            </a:avLst>
          </a:prstGeom>
          <a:solidFill>
            <a:srgbClr val="304755"/>
          </a:solidFill>
          <a:ln cap="flat" cmpd="sng" w="9525">
            <a:solidFill>
              <a:srgbClr val="496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712470" y="3636050"/>
            <a:ext cx="275868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150"/>
              <a:buFont typeface="Inter"/>
              <a:buNone/>
            </a:pPr>
            <a:r>
              <a:rPr b="1" i="0" lang="en-US" sz="21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150" u="none" cap="none" strike="noStrike"/>
          </a:p>
        </p:txBody>
      </p:sp>
      <p:sp>
        <p:nvSpPr>
          <p:cNvPr id="176" name="Google Shape;176;p18"/>
          <p:cNvSpPr/>
          <p:nvPr/>
        </p:nvSpPr>
        <p:spPr>
          <a:xfrm>
            <a:off x="1770102" y="3664744"/>
            <a:ext cx="3073598" cy="287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00"/>
              <a:buFont typeface="Inter"/>
              <a:buNone/>
            </a:pPr>
            <a:r>
              <a:rPr b="1" i="0" lang="en-US" sz="18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Week 2: ML &amp; </a:t>
            </a:r>
            <a:r>
              <a:rPr b="1" lang="en-US" sz="1800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ML Ops</a:t>
            </a:r>
            <a:r>
              <a:rPr b="1" i="0" lang="en-US" sz="18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Setup</a:t>
            </a:r>
            <a:endParaRPr b="0" i="0" sz="1800" u="none" cap="none" strike="noStrike"/>
          </a:p>
        </p:txBody>
      </p:sp>
      <p:sp>
        <p:nvSpPr>
          <p:cNvPr id="177" name="Google Shape;177;p18"/>
          <p:cNvSpPr/>
          <p:nvPr/>
        </p:nvSpPr>
        <p:spPr>
          <a:xfrm>
            <a:off x="1770102" y="4062293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Focus:</a:t>
            </a: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Model development and foundational MLOps.</a:t>
            </a:r>
            <a:endParaRPr b="0" i="0" sz="1400" u="none" cap="none" strike="noStrike"/>
          </a:p>
        </p:txBody>
      </p:sp>
      <p:sp>
        <p:nvSpPr>
          <p:cNvPr id="178" name="Google Shape;178;p18"/>
          <p:cNvSpPr/>
          <p:nvPr/>
        </p:nvSpPr>
        <p:spPr>
          <a:xfrm>
            <a:off x="1770102" y="4466868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Char char="•"/>
            </a:pP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Training of three distinct churn prediction models.</a:t>
            </a:r>
            <a:endParaRPr b="0" i="0" sz="1400" u="none" cap="none" strike="noStrike"/>
          </a:p>
        </p:txBody>
      </p:sp>
      <p:sp>
        <p:nvSpPr>
          <p:cNvPr id="179" name="Google Shape;179;p18"/>
          <p:cNvSpPr/>
          <p:nvPr/>
        </p:nvSpPr>
        <p:spPr>
          <a:xfrm>
            <a:off x="1770102" y="4825484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Char char="•"/>
            </a:pP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Implementation of MLflow for experiment tracking.</a:t>
            </a:r>
            <a:endParaRPr b="0" i="0" sz="1400" u="none" cap="none" strike="noStrike"/>
          </a:p>
        </p:txBody>
      </p:sp>
      <p:sp>
        <p:nvSpPr>
          <p:cNvPr id="180" name="Google Shape;180;p18"/>
          <p:cNvSpPr/>
          <p:nvPr/>
        </p:nvSpPr>
        <p:spPr>
          <a:xfrm>
            <a:off x="1770102" y="5184100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Char char="•"/>
            </a:pP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Development of FastAPI service and Docker containerization.</a:t>
            </a:r>
            <a:endParaRPr b="0" i="0" sz="1400" u="none" cap="none" strike="noStrike"/>
          </a:p>
        </p:txBody>
      </p:sp>
      <p:sp>
        <p:nvSpPr>
          <p:cNvPr id="181" name="Google Shape;181;p18"/>
          <p:cNvSpPr/>
          <p:nvPr/>
        </p:nvSpPr>
        <p:spPr>
          <a:xfrm>
            <a:off x="1034475" y="6041588"/>
            <a:ext cx="551736" cy="22860"/>
          </a:xfrm>
          <a:prstGeom prst="roundRect">
            <a:avLst>
              <a:gd fmla="val 337901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643592" y="5846207"/>
            <a:ext cx="413742" cy="413742"/>
          </a:xfrm>
          <a:prstGeom prst="roundRect">
            <a:avLst>
              <a:gd fmla="val 18670" name="adj"/>
            </a:avLst>
          </a:prstGeom>
          <a:solidFill>
            <a:srgbClr val="304755"/>
          </a:solidFill>
          <a:ln cap="flat" cmpd="sng" w="9525">
            <a:solidFill>
              <a:srgbClr val="496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712470" y="5880616"/>
            <a:ext cx="275868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150"/>
              <a:buFont typeface="Inter"/>
              <a:buNone/>
            </a:pPr>
            <a:r>
              <a:rPr b="1" i="0" lang="en-US" sz="21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150" u="none" cap="none" strike="noStrike"/>
          </a:p>
        </p:txBody>
      </p:sp>
      <p:sp>
        <p:nvSpPr>
          <p:cNvPr id="184" name="Google Shape;184;p18"/>
          <p:cNvSpPr/>
          <p:nvPr/>
        </p:nvSpPr>
        <p:spPr>
          <a:xfrm>
            <a:off x="1770102" y="5909310"/>
            <a:ext cx="3818453" cy="287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800"/>
              <a:buFont typeface="Inter"/>
              <a:buNone/>
            </a:pPr>
            <a:r>
              <a:rPr b="1" i="0" lang="en-US" sz="18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Week 3: Deployment &amp; Monitoring</a:t>
            </a:r>
            <a:endParaRPr b="0" i="0" sz="1800" u="none" cap="none" strike="noStrike"/>
          </a:p>
        </p:txBody>
      </p:sp>
      <p:sp>
        <p:nvSpPr>
          <p:cNvPr id="185" name="Google Shape;185;p18"/>
          <p:cNvSpPr/>
          <p:nvPr/>
        </p:nvSpPr>
        <p:spPr>
          <a:xfrm>
            <a:off x="1770102" y="6306860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None/>
            </a:pPr>
            <a:r>
              <a:rPr b="1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Focus:</a:t>
            </a: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Operationalization and observability.</a:t>
            </a:r>
            <a:endParaRPr b="0" i="0" sz="1400" u="none" cap="none" strike="noStrike"/>
          </a:p>
        </p:txBody>
      </p:sp>
      <p:sp>
        <p:nvSpPr>
          <p:cNvPr id="186" name="Google Shape;186;p18"/>
          <p:cNvSpPr/>
          <p:nvPr/>
        </p:nvSpPr>
        <p:spPr>
          <a:xfrm>
            <a:off x="1770102" y="6711434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Char char="•"/>
            </a:pP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Deployment of the prediction service to AWS EC2.</a:t>
            </a:r>
            <a:endParaRPr b="0" i="0" sz="1400" u="none" cap="none" strike="noStrike"/>
          </a:p>
        </p:txBody>
      </p:sp>
      <p:sp>
        <p:nvSpPr>
          <p:cNvPr id="187" name="Google Shape;187;p18"/>
          <p:cNvSpPr/>
          <p:nvPr/>
        </p:nvSpPr>
        <p:spPr>
          <a:xfrm>
            <a:off x="1770102" y="7070050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Char char="•"/>
            </a:pP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Activation and testing of the CI/CD pipeline.</a:t>
            </a:r>
            <a:endParaRPr b="0" i="0" sz="1400" u="none" cap="none" strike="noStrike"/>
          </a:p>
        </p:txBody>
      </p:sp>
      <p:sp>
        <p:nvSpPr>
          <p:cNvPr id="188" name="Google Shape;188;p18"/>
          <p:cNvSpPr/>
          <p:nvPr/>
        </p:nvSpPr>
        <p:spPr>
          <a:xfrm>
            <a:off x="1770102" y="7428667"/>
            <a:ext cx="12216646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00"/>
              <a:buFont typeface="Inter"/>
              <a:buChar char="•"/>
            </a:pPr>
            <a:r>
              <a:rPr b="0" i="0" lang="en-US" sz="14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Setup of basic monitoring dashboards and comprehensive documentation.</a:t>
            </a:r>
            <a:endParaRPr b="0" i="0" sz="1400" u="none" cap="none" strike="noStrike"/>
          </a:p>
        </p:txBody>
      </p:sp>
      <p:sp>
        <p:nvSpPr>
          <p:cNvPr id="189" name="Google Shape;189;p18"/>
          <p:cNvSpPr/>
          <p:nvPr/>
        </p:nvSpPr>
        <p:spPr>
          <a:xfrm>
            <a:off x="12854700" y="7744375"/>
            <a:ext cx="1775700" cy="363000"/>
          </a:xfrm>
          <a:prstGeom prst="roundRect">
            <a:avLst>
              <a:gd fmla="val 16667" name="adj"/>
            </a:avLst>
          </a:prstGeom>
          <a:solidFill>
            <a:srgbClr val="11283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/>
          <p:nvPr/>
        </p:nvSpPr>
        <p:spPr>
          <a:xfrm>
            <a:off x="764858" y="777359"/>
            <a:ext cx="9935885" cy="6829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1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Inter"/>
              <a:buNone/>
            </a:pPr>
            <a:r>
              <a:rPr b="1" i="0" lang="en-US" sz="43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Key Deliverables: Tangible Outcomes</a:t>
            </a:r>
            <a:endParaRPr b="0" i="0" sz="4300" u="none" cap="none" strike="noStrike"/>
          </a:p>
        </p:txBody>
      </p:sp>
      <p:sp>
        <p:nvSpPr>
          <p:cNvPr id="196" name="Google Shape;196;p19"/>
          <p:cNvSpPr/>
          <p:nvPr/>
        </p:nvSpPr>
        <p:spPr>
          <a:xfrm>
            <a:off x="764858" y="2006560"/>
            <a:ext cx="3618905" cy="409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50"/>
              <a:buFont typeface="Inter"/>
              <a:buNone/>
            </a:pPr>
            <a:r>
              <a:rPr b="1" i="0" lang="en-US" sz="25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Technical Deliverables</a:t>
            </a:r>
            <a:endParaRPr b="0" i="0" sz="2550" u="none" cap="none" strike="noStrike"/>
          </a:p>
        </p:txBody>
      </p:sp>
      <p:sp>
        <p:nvSpPr>
          <p:cNvPr id="197" name="Google Shape;197;p19"/>
          <p:cNvSpPr/>
          <p:nvPr/>
        </p:nvSpPr>
        <p:spPr>
          <a:xfrm>
            <a:off x="764858" y="2782193"/>
            <a:ext cx="109180" cy="109180"/>
          </a:xfrm>
          <a:prstGeom prst="roundRect">
            <a:avLst>
              <a:gd fmla="val 418758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9"/>
          <p:cNvSpPr/>
          <p:nvPr/>
        </p:nvSpPr>
        <p:spPr>
          <a:xfrm>
            <a:off x="1092518" y="2661999"/>
            <a:ext cx="5956102" cy="349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Fully functional customer segmentation model.</a:t>
            </a:r>
            <a:endParaRPr b="0" i="0" sz="1700" u="none" cap="none" strike="noStrike"/>
          </a:p>
        </p:txBody>
      </p:sp>
      <p:sp>
        <p:nvSpPr>
          <p:cNvPr id="199" name="Google Shape;199;p19"/>
          <p:cNvSpPr/>
          <p:nvPr/>
        </p:nvSpPr>
        <p:spPr>
          <a:xfrm>
            <a:off x="764858" y="3568720"/>
            <a:ext cx="109180" cy="109180"/>
          </a:xfrm>
          <a:prstGeom prst="roundRect">
            <a:avLst>
              <a:gd fmla="val 418758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9"/>
          <p:cNvSpPr/>
          <p:nvPr/>
        </p:nvSpPr>
        <p:spPr>
          <a:xfrm>
            <a:off x="1092518" y="3448526"/>
            <a:ext cx="5956102" cy="349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High-performance churn prediction model (AUC ≥ 0.80).</a:t>
            </a:r>
            <a:endParaRPr b="0" i="0" sz="1700" u="none" cap="none" strike="noStrike"/>
          </a:p>
        </p:txBody>
      </p:sp>
      <p:sp>
        <p:nvSpPr>
          <p:cNvPr id="201" name="Google Shape;201;p19"/>
          <p:cNvSpPr/>
          <p:nvPr/>
        </p:nvSpPr>
        <p:spPr>
          <a:xfrm>
            <a:off x="764858" y="4355247"/>
            <a:ext cx="109180" cy="109180"/>
          </a:xfrm>
          <a:prstGeom prst="roundRect">
            <a:avLst>
              <a:gd fmla="val 418758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1092518" y="4235053"/>
            <a:ext cx="5956102" cy="699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Deployed FastAPI prediction service for real-time inference.</a:t>
            </a:r>
            <a:endParaRPr b="0" i="0" sz="1700" u="none" cap="none" strike="noStrike"/>
          </a:p>
        </p:txBody>
      </p:sp>
      <p:sp>
        <p:nvSpPr>
          <p:cNvPr id="203" name="Google Shape;203;p19"/>
          <p:cNvSpPr/>
          <p:nvPr/>
        </p:nvSpPr>
        <p:spPr>
          <a:xfrm>
            <a:off x="764858" y="5491341"/>
            <a:ext cx="109180" cy="109180"/>
          </a:xfrm>
          <a:prstGeom prst="roundRect">
            <a:avLst>
              <a:gd fmla="val 418758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9"/>
          <p:cNvSpPr/>
          <p:nvPr/>
        </p:nvSpPr>
        <p:spPr>
          <a:xfrm>
            <a:off x="1092518" y="5371148"/>
            <a:ext cx="5956102" cy="699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Containerized application via Docker and robust CI/CD pipeline.</a:t>
            </a:r>
            <a:endParaRPr b="0" i="0" sz="1700" u="none" cap="none" strike="noStrike"/>
          </a:p>
        </p:txBody>
      </p:sp>
      <p:sp>
        <p:nvSpPr>
          <p:cNvPr id="205" name="Google Shape;205;p19"/>
          <p:cNvSpPr/>
          <p:nvPr/>
        </p:nvSpPr>
        <p:spPr>
          <a:xfrm>
            <a:off x="764858" y="6627435"/>
            <a:ext cx="109180" cy="109180"/>
          </a:xfrm>
          <a:prstGeom prst="roundRect">
            <a:avLst>
              <a:gd fmla="val 418758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9"/>
          <p:cNvSpPr/>
          <p:nvPr/>
        </p:nvSpPr>
        <p:spPr>
          <a:xfrm>
            <a:off x="1092518" y="6507242"/>
            <a:ext cx="5956102" cy="699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Essential monitoring dashboard for system and model performance.</a:t>
            </a:r>
            <a:endParaRPr b="0" i="0" sz="1700" u="none" cap="none" strike="noStrike"/>
          </a:p>
        </p:txBody>
      </p:sp>
      <p:sp>
        <p:nvSpPr>
          <p:cNvPr id="207" name="Google Shape;207;p19"/>
          <p:cNvSpPr/>
          <p:nvPr/>
        </p:nvSpPr>
        <p:spPr>
          <a:xfrm>
            <a:off x="7589401" y="2006560"/>
            <a:ext cx="3525322" cy="409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50"/>
              <a:buFont typeface="Inter"/>
              <a:buNone/>
            </a:pPr>
            <a:r>
              <a:rPr b="1" i="0" lang="en-US" sz="25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Business Deliverables</a:t>
            </a:r>
            <a:endParaRPr b="0" i="0" sz="2550" u="none" cap="none" strike="noStrike"/>
          </a:p>
        </p:txBody>
      </p:sp>
      <p:sp>
        <p:nvSpPr>
          <p:cNvPr id="208" name="Google Shape;208;p19"/>
          <p:cNvSpPr/>
          <p:nvPr/>
        </p:nvSpPr>
        <p:spPr>
          <a:xfrm>
            <a:off x="7589401" y="2782193"/>
            <a:ext cx="109180" cy="109180"/>
          </a:xfrm>
          <a:prstGeom prst="roundRect">
            <a:avLst>
              <a:gd fmla="val 418758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9"/>
          <p:cNvSpPr/>
          <p:nvPr/>
        </p:nvSpPr>
        <p:spPr>
          <a:xfrm>
            <a:off x="7917061" y="2661999"/>
            <a:ext cx="5956102" cy="699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Comprehensive churn insights report highlighting key drivers.</a:t>
            </a:r>
            <a:endParaRPr b="0" i="0" sz="1700" u="none" cap="none" strike="noStrike"/>
          </a:p>
        </p:txBody>
      </p:sp>
      <p:sp>
        <p:nvSpPr>
          <p:cNvPr id="210" name="Google Shape;210;p19"/>
          <p:cNvSpPr/>
          <p:nvPr/>
        </p:nvSpPr>
        <p:spPr>
          <a:xfrm>
            <a:off x="7589401" y="3918287"/>
            <a:ext cx="109180" cy="109180"/>
          </a:xfrm>
          <a:prstGeom prst="roundRect">
            <a:avLst>
              <a:gd fmla="val 418758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9"/>
          <p:cNvSpPr/>
          <p:nvPr/>
        </p:nvSpPr>
        <p:spPr>
          <a:xfrm>
            <a:off x="7917061" y="3798094"/>
            <a:ext cx="5956102" cy="349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Detailed profiles for identified customer segments.</a:t>
            </a:r>
            <a:endParaRPr b="0" i="0" sz="1700" u="none" cap="none" strike="noStrike"/>
          </a:p>
        </p:txBody>
      </p:sp>
      <p:sp>
        <p:nvSpPr>
          <p:cNvPr id="212" name="Google Shape;212;p19"/>
          <p:cNvSpPr/>
          <p:nvPr/>
        </p:nvSpPr>
        <p:spPr>
          <a:xfrm>
            <a:off x="7589401" y="4704814"/>
            <a:ext cx="109180" cy="109180"/>
          </a:xfrm>
          <a:prstGeom prst="roundRect">
            <a:avLst>
              <a:gd fmla="val 418758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9"/>
          <p:cNvSpPr/>
          <p:nvPr/>
        </p:nvSpPr>
        <p:spPr>
          <a:xfrm>
            <a:off x="7917061" y="4584621"/>
            <a:ext cx="5956102" cy="699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Actionable recommendations for targeted retention strategies.</a:t>
            </a:r>
            <a:endParaRPr b="0" i="0" sz="1700" u="none" cap="none" strike="noStrike"/>
          </a:p>
        </p:txBody>
      </p:sp>
      <p:sp>
        <p:nvSpPr>
          <p:cNvPr id="214" name="Google Shape;214;p19"/>
          <p:cNvSpPr/>
          <p:nvPr/>
        </p:nvSpPr>
        <p:spPr>
          <a:xfrm>
            <a:off x="12854700" y="7744375"/>
            <a:ext cx="1775700" cy="363000"/>
          </a:xfrm>
          <a:prstGeom prst="roundRect">
            <a:avLst>
              <a:gd fmla="val 16667" name="adj"/>
            </a:avLst>
          </a:prstGeom>
          <a:solidFill>
            <a:srgbClr val="11283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/>
          <p:nvPr/>
        </p:nvSpPr>
        <p:spPr>
          <a:xfrm>
            <a:off x="793790" y="1066443"/>
            <a:ext cx="1110257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Success Metrics: Measuring Our Impact</a:t>
            </a:r>
            <a:endParaRPr b="0" i="0" sz="4450" u="none" cap="none" strike="noStrike"/>
          </a:p>
        </p:txBody>
      </p:sp>
      <p:sp>
        <p:nvSpPr>
          <p:cNvPr id="221" name="Google Shape;221;p20"/>
          <p:cNvSpPr/>
          <p:nvPr/>
        </p:nvSpPr>
        <p:spPr>
          <a:xfrm>
            <a:off x="793790" y="2115383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Our project's success will be evaluated against both technical and business-centric key performance indicators.</a:t>
            </a:r>
            <a:endParaRPr b="0" i="0" sz="1750" u="none" cap="none" strike="noStrike"/>
          </a:p>
        </p:txBody>
      </p:sp>
      <p:sp>
        <p:nvSpPr>
          <p:cNvPr id="222" name="Google Shape;222;p20"/>
          <p:cNvSpPr/>
          <p:nvPr/>
        </p:nvSpPr>
        <p:spPr>
          <a:xfrm>
            <a:off x="793790" y="2733437"/>
            <a:ext cx="4196358" cy="4429720"/>
          </a:xfrm>
          <a:prstGeom prst="roundRect">
            <a:avLst>
              <a:gd fmla="val 3486" name="adj"/>
            </a:avLst>
          </a:prstGeom>
          <a:solidFill>
            <a:srgbClr val="112836"/>
          </a:solidFill>
          <a:ln cap="flat" cmpd="sng" w="30475">
            <a:solidFill>
              <a:srgbClr val="496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0"/>
          <p:cNvSpPr/>
          <p:nvPr/>
        </p:nvSpPr>
        <p:spPr>
          <a:xfrm>
            <a:off x="763310" y="2733437"/>
            <a:ext cx="121920" cy="4429720"/>
          </a:xfrm>
          <a:prstGeom prst="roundRect">
            <a:avLst>
              <a:gd fmla="val 78139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0"/>
          <p:cNvSpPr/>
          <p:nvPr/>
        </p:nvSpPr>
        <p:spPr>
          <a:xfrm>
            <a:off x="1142524" y="299073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Model Metrics</a:t>
            </a:r>
            <a:endParaRPr b="0" i="0" sz="2200" u="none" cap="none" strike="noStrike"/>
          </a:p>
        </p:txBody>
      </p:sp>
      <p:sp>
        <p:nvSpPr>
          <p:cNvPr id="225" name="Google Shape;225;p20"/>
          <p:cNvSpPr/>
          <p:nvPr/>
        </p:nvSpPr>
        <p:spPr>
          <a:xfrm>
            <a:off x="1142524" y="3481149"/>
            <a:ext cx="35903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AUC: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Achieve &gt; 0.80 for strong classification performance.</a:t>
            </a:r>
            <a:endParaRPr b="0" i="0" sz="1750" u="none" cap="none" strike="noStrike"/>
          </a:p>
        </p:txBody>
      </p:sp>
      <p:sp>
        <p:nvSpPr>
          <p:cNvPr id="226" name="Google Shape;226;p20"/>
          <p:cNvSpPr/>
          <p:nvPr/>
        </p:nvSpPr>
        <p:spPr>
          <a:xfrm>
            <a:off x="1142524" y="4649153"/>
            <a:ext cx="359033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Precision@Top 15%: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Maintain &gt; 70% to ensure effective targeting of high-risk customers.</a:t>
            </a:r>
            <a:endParaRPr b="0" i="0" sz="1750" u="none" cap="none" strike="noStrike"/>
          </a:p>
        </p:txBody>
      </p:sp>
      <p:sp>
        <p:nvSpPr>
          <p:cNvPr id="227" name="Google Shape;227;p20"/>
          <p:cNvSpPr/>
          <p:nvPr/>
        </p:nvSpPr>
        <p:spPr>
          <a:xfrm>
            <a:off x="1142524" y="6180058"/>
            <a:ext cx="359033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F1-score: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Sustain &gt; 0.70 to balance precision and recall.</a:t>
            </a:r>
            <a:endParaRPr b="0" i="0" sz="1750" u="none" cap="none" strike="noStrike"/>
          </a:p>
        </p:txBody>
      </p:sp>
      <p:sp>
        <p:nvSpPr>
          <p:cNvPr id="228" name="Google Shape;228;p20"/>
          <p:cNvSpPr/>
          <p:nvPr/>
        </p:nvSpPr>
        <p:spPr>
          <a:xfrm>
            <a:off x="5216962" y="2733437"/>
            <a:ext cx="4196358" cy="4429720"/>
          </a:xfrm>
          <a:prstGeom prst="roundRect">
            <a:avLst>
              <a:gd fmla="val 3486" name="adj"/>
            </a:avLst>
          </a:prstGeom>
          <a:solidFill>
            <a:srgbClr val="112836"/>
          </a:solidFill>
          <a:ln cap="flat" cmpd="sng" w="30475">
            <a:solidFill>
              <a:srgbClr val="496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0"/>
          <p:cNvSpPr/>
          <p:nvPr/>
        </p:nvSpPr>
        <p:spPr>
          <a:xfrm>
            <a:off x="5186482" y="2733437"/>
            <a:ext cx="121920" cy="4429720"/>
          </a:xfrm>
          <a:prstGeom prst="roundRect">
            <a:avLst>
              <a:gd fmla="val 78139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0"/>
          <p:cNvSpPr/>
          <p:nvPr/>
        </p:nvSpPr>
        <p:spPr>
          <a:xfrm>
            <a:off x="5565696" y="299073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System Metrics</a:t>
            </a:r>
            <a:endParaRPr b="0" i="0" sz="2200" u="none" cap="none" strike="noStrike"/>
          </a:p>
        </p:txBody>
      </p:sp>
      <p:sp>
        <p:nvSpPr>
          <p:cNvPr id="231" name="Google Shape;231;p20"/>
          <p:cNvSpPr/>
          <p:nvPr/>
        </p:nvSpPr>
        <p:spPr>
          <a:xfrm>
            <a:off x="5565696" y="3481149"/>
            <a:ext cx="35903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API Latency: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Ensure response times are &lt; 500ms for real-time applications.</a:t>
            </a:r>
            <a:endParaRPr b="0" i="0" sz="1750" u="none" cap="none" strike="noStrike"/>
          </a:p>
        </p:txBody>
      </p:sp>
      <p:sp>
        <p:nvSpPr>
          <p:cNvPr id="232" name="Google Shape;232;p20"/>
          <p:cNvSpPr/>
          <p:nvPr/>
        </p:nvSpPr>
        <p:spPr>
          <a:xfrm>
            <a:off x="5565696" y="4649153"/>
            <a:ext cx="35903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Uptime: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Maintain 99.5% availability to guarantee continuous service.</a:t>
            </a:r>
            <a:endParaRPr b="0" i="0" sz="1750" u="none" cap="none" strike="noStrike"/>
          </a:p>
        </p:txBody>
      </p:sp>
      <p:sp>
        <p:nvSpPr>
          <p:cNvPr id="233" name="Google Shape;233;p20"/>
          <p:cNvSpPr/>
          <p:nvPr/>
        </p:nvSpPr>
        <p:spPr>
          <a:xfrm>
            <a:off x="5565696" y="5817156"/>
            <a:ext cx="35903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Deployment Capability: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Enable weekly, reliable model and service updates.</a:t>
            </a:r>
            <a:endParaRPr b="0" i="0" sz="1750" u="none" cap="none" strike="noStrike"/>
          </a:p>
        </p:txBody>
      </p:sp>
      <p:sp>
        <p:nvSpPr>
          <p:cNvPr id="234" name="Google Shape;234;p20"/>
          <p:cNvSpPr/>
          <p:nvPr/>
        </p:nvSpPr>
        <p:spPr>
          <a:xfrm>
            <a:off x="9640133" y="2733437"/>
            <a:ext cx="4196358" cy="4429720"/>
          </a:xfrm>
          <a:prstGeom prst="roundRect">
            <a:avLst>
              <a:gd fmla="val 3486" name="adj"/>
            </a:avLst>
          </a:prstGeom>
          <a:solidFill>
            <a:srgbClr val="112836"/>
          </a:solidFill>
          <a:ln cap="flat" cmpd="sng" w="30475">
            <a:solidFill>
              <a:srgbClr val="496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0"/>
          <p:cNvSpPr/>
          <p:nvPr/>
        </p:nvSpPr>
        <p:spPr>
          <a:xfrm>
            <a:off x="9609653" y="2733437"/>
            <a:ext cx="121920" cy="4429720"/>
          </a:xfrm>
          <a:prstGeom prst="roundRect">
            <a:avLst>
              <a:gd fmla="val 78139" name="adj"/>
            </a:avLst>
          </a:prstGeom>
          <a:solidFill>
            <a:srgbClr val="0A98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0"/>
          <p:cNvSpPr/>
          <p:nvPr/>
        </p:nvSpPr>
        <p:spPr>
          <a:xfrm>
            <a:off x="9988868" y="299073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Business Impact</a:t>
            </a:r>
            <a:endParaRPr b="0" i="0" sz="2200" u="none" cap="none" strike="noStrike"/>
          </a:p>
        </p:txBody>
      </p:sp>
      <p:sp>
        <p:nvSpPr>
          <p:cNvPr id="237" name="Google Shape;237;p20"/>
          <p:cNvSpPr/>
          <p:nvPr/>
        </p:nvSpPr>
        <p:spPr>
          <a:xfrm>
            <a:off x="9988868" y="3481149"/>
            <a:ext cx="35903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Churn Reduction: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Decrease the quarterly churn rate from 25% to 15%.</a:t>
            </a:r>
            <a:endParaRPr b="0" i="0" sz="1750" u="none" cap="none" strike="noStrike"/>
          </a:p>
        </p:txBody>
      </p:sp>
      <p:sp>
        <p:nvSpPr>
          <p:cNvPr id="238" name="Google Shape;238;p20"/>
          <p:cNvSpPr/>
          <p:nvPr/>
        </p:nvSpPr>
        <p:spPr>
          <a:xfrm>
            <a:off x="9988868" y="4649153"/>
            <a:ext cx="359033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Campaign ROI:</a:t>
            </a:r>
            <a:r>
              <a:rPr b="0" i="0" lang="en-US" sz="1750" u="none" cap="none" strike="noStrike">
                <a:solidFill>
                  <a:srgbClr val="CAD6DE"/>
                </a:solidFill>
                <a:latin typeface="Inter"/>
                <a:ea typeface="Inter"/>
                <a:cs typeface="Inter"/>
                <a:sym typeface="Inter"/>
              </a:rPr>
              <a:t> Significantly increase the return on investment for retention marketing efforts.</a:t>
            </a:r>
            <a:endParaRPr b="0" i="0" sz="1750" u="none" cap="none" strike="noStrike"/>
          </a:p>
        </p:txBody>
      </p:sp>
      <p:sp>
        <p:nvSpPr>
          <p:cNvPr id="239" name="Google Shape;239;p20"/>
          <p:cNvSpPr/>
          <p:nvPr/>
        </p:nvSpPr>
        <p:spPr>
          <a:xfrm>
            <a:off x="12854700" y="7744375"/>
            <a:ext cx="1775700" cy="363000"/>
          </a:xfrm>
          <a:prstGeom prst="roundRect">
            <a:avLst>
              <a:gd fmla="val 16667" name="adj"/>
            </a:avLst>
          </a:prstGeom>
          <a:solidFill>
            <a:srgbClr val="11283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